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BEAD4F7-931D-476E-87EF-D914A5680140}">
  <a:tblStyle styleId="{1BEAD4F7-931D-476E-87EF-D914A568014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6704e3f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56704e3f9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781050"/>
            <a:ext cx="523090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4500"/>
              <a:buFont typeface="Arial"/>
              <a:buNone/>
              <a:defRPr b="1" sz="4500">
                <a:solidFill>
                  <a:srgbClr val="E8EA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57200" y="2640806"/>
            <a:ext cx="5230905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  <a:defRPr sz="1800" cap="none">
                <a:solidFill>
                  <a:srgbClr val="E8EA1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13.jp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3300"/>
              <a:buFont typeface="Arial"/>
              <a:buNone/>
              <a:defRPr b="1">
                <a:solidFill>
                  <a:srgbClr val="E8EA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85788" y="167177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8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5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4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9F21C"/>
              </a:buClr>
              <a:buSzPts val="1400"/>
              <a:buFont typeface="Noto Sans Symbols"/>
              <a:buChar char="▪"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5.jpg"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585788" y="167177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9.jpg"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85788" y="167177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9.jpg"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5788" y="57640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  <a:defRPr b="1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5788" y="167058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586288" y="167058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8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5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747"/>
              </a:buClr>
              <a:buSzPts val="1400"/>
              <a:buFont typeface="Noto Sans Symbols"/>
              <a:buChar char="▪"/>
              <a:defRPr>
                <a:solidFill>
                  <a:srgbClr val="00674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17.jpg"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567440" y="1471613"/>
            <a:ext cx="78867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500"/>
              <a:buFont typeface="Arial"/>
              <a:buNone/>
              <a:defRPr b="1" sz="4500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masterSlides6-16x921.jpg"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facebookresearch/Detectron" TargetMode="External"/><Relationship Id="rId4" Type="http://schemas.openxmlformats.org/officeDocument/2006/relationships/hyperlink" Target="https://github.com/sawyermade/Detectr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ctrTitle"/>
          </p:nvPr>
        </p:nvSpPr>
        <p:spPr>
          <a:xfrm>
            <a:off x="658904" y="1556146"/>
            <a:ext cx="5386388" cy="15501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3200"/>
              <a:buFont typeface="Arial"/>
              <a:buNone/>
            </a:pPr>
            <a:r>
              <a:rPr lang="en-US" sz="3200"/>
              <a:t>6D Object Pose Estimation and 2D Object Outline Extraction for Robotic Grasping</a:t>
            </a:r>
            <a:endParaRPr/>
          </a:p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658904" y="3376612"/>
            <a:ext cx="348615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</a:pPr>
            <a:r>
              <a:rPr lang="en-US" cap="none"/>
              <a:t>Daniel Sawyer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8EA18"/>
              </a:buClr>
              <a:buSzPts val="1800"/>
              <a:buNone/>
            </a:pPr>
            <a:r>
              <a:rPr lang="en-US" cap="none"/>
              <a:t>Tian Tan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Why Detectron?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In order to run our DenseFusion 6 DoF pose estimation we must first have an RoI (Region of Interest) of the object (bounding box), object label, and finally an object mask in order to estimate the pose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Has newest and easiest to use version of Mask R-CNN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Fast and comparatively easy to get up and running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Works with newest version of PyTorch, no going around searching/installing deprecated libraries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Implement Mask R-CNN using Detectron</a:t>
            </a:r>
            <a:endParaRPr sz="2800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Implemented using Python 3.7, PyTorch 1.0.1, and CUDA 10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Detectron Model Zoo, all models using pretrained ImageNet backbone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Setting up Conda Environment suitable for Detectron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Set up config file and choose a pretrained model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Training using your own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Implement Mask R-CNN using Detectron</a:t>
            </a:r>
            <a:endParaRPr sz="2800"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Github links: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https://github.com/facebookresearch/Detectron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https://github.com/sawyermade/Detectron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Live demo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Explanation of HTTP subsystem for transferring information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How to keep networks loaded and awaiting HTTP POST which runs inference much quicker than loading the network every time it is needed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Purpose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Reduce grasp error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Vision problem statement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single-view RGB image find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how to move the gripper so that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the object can be grasped at a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good location.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731" y="1510747"/>
            <a:ext cx="3795422" cy="237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585788" y="1330657"/>
            <a:ext cx="7886700" cy="360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Approach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Mask R-CNN detect object mask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Object 2D outline extraction from object mask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Calculate pixel-wise normal of the outline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Calculate grasp features and adjust robot gripper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1236830" y="2977013"/>
            <a:ext cx="1102526" cy="306472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 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650281" y="3173590"/>
            <a:ext cx="1166055" cy="549663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contact region &amp; outline normal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350076" y="3130249"/>
            <a:ext cx="1447799" cy="637747"/>
          </a:xfrm>
          <a:prstGeom prst="flowChartDecision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 contact?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1274529" y="3572800"/>
            <a:ext cx="1027127" cy="384200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gripper pose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7102122" y="3215235"/>
            <a:ext cx="1027127" cy="466371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Continue grasp 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5560411" y="4063112"/>
            <a:ext cx="1027127" cy="384200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Adjust grasp 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020737" y="3249278"/>
            <a:ext cx="1102526" cy="398287"/>
          </a:xfrm>
          <a:prstGeom prst="rect">
            <a:avLst/>
          </a:prstGeom>
          <a:solidFill>
            <a:srgbClr val="096747"/>
          </a:solidFill>
          <a:ln cap="flat" cmpd="sng" w="127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Calculate grasp features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2"/>
          <p:cNvCxnSpPr>
            <a:stCxn id="131" idx="3"/>
            <a:endCxn id="132" idx="1"/>
          </p:cNvCxnSpPr>
          <p:nvPr/>
        </p:nvCxnSpPr>
        <p:spPr>
          <a:xfrm>
            <a:off x="2339356" y="3130249"/>
            <a:ext cx="310800" cy="3183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9" name="Google Shape;139;p22"/>
          <p:cNvCxnSpPr>
            <a:stCxn id="134" idx="3"/>
            <a:endCxn id="132" idx="1"/>
          </p:cNvCxnSpPr>
          <p:nvPr/>
        </p:nvCxnSpPr>
        <p:spPr>
          <a:xfrm flipH="1" rot="10800000">
            <a:off x="2301656" y="3448400"/>
            <a:ext cx="348600" cy="3165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0" name="Google Shape;140;p22"/>
          <p:cNvCxnSpPr>
            <a:stCxn id="132" idx="3"/>
            <a:endCxn id="137" idx="1"/>
          </p:cNvCxnSpPr>
          <p:nvPr/>
        </p:nvCxnSpPr>
        <p:spPr>
          <a:xfrm>
            <a:off x="3816336" y="3448422"/>
            <a:ext cx="204300" cy="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1" name="Google Shape;141;p22"/>
          <p:cNvCxnSpPr>
            <a:stCxn id="137" idx="3"/>
            <a:endCxn id="133" idx="1"/>
          </p:cNvCxnSpPr>
          <p:nvPr/>
        </p:nvCxnSpPr>
        <p:spPr>
          <a:xfrm>
            <a:off x="5123263" y="3448421"/>
            <a:ext cx="226800" cy="6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" name="Google Shape;142;p22"/>
          <p:cNvCxnSpPr>
            <a:stCxn id="133" idx="2"/>
            <a:endCxn id="136" idx="0"/>
          </p:cNvCxnSpPr>
          <p:nvPr/>
        </p:nvCxnSpPr>
        <p:spPr>
          <a:xfrm>
            <a:off x="6073976" y="3767996"/>
            <a:ext cx="0" cy="2952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" name="Google Shape;143;p22"/>
          <p:cNvCxnSpPr>
            <a:stCxn id="133" idx="3"/>
            <a:endCxn id="135" idx="1"/>
          </p:cNvCxnSpPr>
          <p:nvPr/>
        </p:nvCxnSpPr>
        <p:spPr>
          <a:xfrm flipH="1" rot="10800000">
            <a:off x="6797875" y="3448523"/>
            <a:ext cx="304200" cy="6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4" name="Google Shape;144;p22"/>
          <p:cNvCxnSpPr>
            <a:stCxn id="136" idx="2"/>
            <a:endCxn id="134" idx="1"/>
          </p:cNvCxnSpPr>
          <p:nvPr/>
        </p:nvCxnSpPr>
        <p:spPr>
          <a:xfrm flipH="1" rot="5400000">
            <a:off x="3333024" y="1706362"/>
            <a:ext cx="682500" cy="4799400"/>
          </a:xfrm>
          <a:prstGeom prst="bentConnector4">
            <a:avLst>
              <a:gd fmla="val -33495" name="adj1"/>
              <a:gd fmla="val 104764" name="adj2"/>
            </a:avLst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" name="Google Shape;145;p22"/>
          <p:cNvCxnSpPr>
            <a:stCxn id="134" idx="0"/>
            <a:endCxn id="131" idx="2"/>
          </p:cNvCxnSpPr>
          <p:nvPr/>
        </p:nvCxnSpPr>
        <p:spPr>
          <a:xfrm rot="10800000">
            <a:off x="1788093" y="3283600"/>
            <a:ext cx="0" cy="289200"/>
          </a:xfrm>
          <a:prstGeom prst="straightConnector1">
            <a:avLst/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" name="Google Shape;146;p22"/>
          <p:cNvCxnSpPr>
            <a:stCxn id="135" idx="2"/>
            <a:endCxn id="134" idx="1"/>
          </p:cNvCxnSpPr>
          <p:nvPr/>
        </p:nvCxnSpPr>
        <p:spPr>
          <a:xfrm rot="5400000">
            <a:off x="4403435" y="552756"/>
            <a:ext cx="83400" cy="6341100"/>
          </a:xfrm>
          <a:prstGeom prst="bentConnector4">
            <a:avLst>
              <a:gd fmla="val 1414695" name="adj1"/>
              <a:gd fmla="val 103606" name="adj2"/>
            </a:avLst>
          </a:prstGeom>
          <a:noFill/>
          <a:ln cap="flat" cmpd="sng" w="12700">
            <a:solidFill>
              <a:srgbClr val="0067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7" name="Google Shape;147;p22"/>
          <p:cNvSpPr txBox="1"/>
          <p:nvPr/>
        </p:nvSpPr>
        <p:spPr>
          <a:xfrm>
            <a:off x="6718852" y="3181730"/>
            <a:ext cx="4044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6747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0" i="0" sz="1200" u="none" cap="none" strike="noStrike">
              <a:solidFill>
                <a:srgbClr val="0067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750790" y="3764898"/>
            <a:ext cx="3866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6747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1200" u="none" cap="none" strike="noStrike">
              <a:solidFill>
                <a:srgbClr val="0067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Mask R-CNN object mask detection result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263" y="1703731"/>
            <a:ext cx="5055707" cy="31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Object outline extraction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For each row of the image find the two outline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points of each continuous region of the mask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Pixel-wise normal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-US"/>
              <a:t>Find the normal of the vector of neighbors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-US"/>
              <a:t>Choose the normal direction based on pixel position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    relative to the center of the mask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/>
              <a:t>- Average the normal of neighbors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4905" y="1507434"/>
            <a:ext cx="1596085" cy="165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4"/>
          <p:cNvGraphicFramePr/>
          <p:nvPr/>
        </p:nvGraphicFramePr>
        <p:xfrm>
          <a:off x="6412770" y="3365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{1BEAD4F7-931D-476E-87EF-D914A5680140}</a:tableStyleId>
              </a:tblPr>
              <a:tblGrid>
                <a:gridCol w="444675"/>
                <a:gridCol w="444675"/>
                <a:gridCol w="444675"/>
              </a:tblGrid>
              <a:tr h="45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0" sz="1600" u="none" cap="none" strike="noStrike"/>
                    </a:p>
                  </a:txBody>
                  <a:tcPr marT="56125" marB="56125" marR="112250" marL="112250">
                    <a:solidFill>
                      <a:srgbClr val="0E9E6E"/>
                    </a:solidFill>
                  </a:tcPr>
                </a:tc>
              </a:tr>
              <a:tr h="45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0967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</a:tr>
              <a:tr h="45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0E9E6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56125" marB="56125" marR="112250" marL="112250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cxnSp>
        <p:nvCxnSpPr>
          <p:cNvPr id="164" name="Google Shape;164;p24"/>
          <p:cNvCxnSpPr/>
          <p:nvPr/>
        </p:nvCxnSpPr>
        <p:spPr>
          <a:xfrm flipH="1" rot="10800000">
            <a:off x="7087169" y="3592796"/>
            <a:ext cx="443330" cy="460900"/>
          </a:xfrm>
          <a:prstGeom prst="straightConnector1">
            <a:avLst/>
          </a:prstGeom>
          <a:noFill/>
          <a:ln cap="flat" cmpd="sng" w="12700">
            <a:solidFill>
              <a:srgbClr val="E9E91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7087169" y="4065945"/>
            <a:ext cx="0" cy="494414"/>
          </a:xfrm>
          <a:prstGeom prst="straightConnector1">
            <a:avLst/>
          </a:prstGeom>
          <a:noFill/>
          <a:ln cap="flat" cmpd="sng" w="12700">
            <a:solidFill>
              <a:srgbClr val="7F6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6656934" y="3624694"/>
            <a:ext cx="873565" cy="877186"/>
          </a:xfrm>
          <a:prstGeom prst="straightConnector1">
            <a:avLst/>
          </a:prstGeom>
          <a:noFill/>
          <a:ln cap="flat" cmpd="sng" w="12700">
            <a:solidFill>
              <a:srgbClr val="E9E91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6593138" y="4052146"/>
            <a:ext cx="999461" cy="0"/>
          </a:xfrm>
          <a:prstGeom prst="straightConnector1">
            <a:avLst/>
          </a:prstGeom>
          <a:noFill/>
          <a:ln cap="flat" cmpd="sng" w="12700">
            <a:solidFill>
              <a:srgbClr val="7F6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Object outline and normal extraction results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05" y="1864791"/>
            <a:ext cx="3854134" cy="28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50" y="1864800"/>
            <a:ext cx="3350183" cy="28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8" r="-537" t="-218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Theoretical Grasp features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99" y="2055320"/>
            <a:ext cx="3226612" cy="199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2412" y="2055320"/>
            <a:ext cx="2258911" cy="19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1309" y="2052851"/>
            <a:ext cx="2401191" cy="200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585788" y="576403"/>
            <a:ext cx="7886700" cy="55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2800"/>
              <a:buFont typeface="Arial"/>
              <a:buNone/>
            </a:pPr>
            <a:r>
              <a:rPr lang="en-US" sz="2800"/>
              <a:t>Presentation topics</a:t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585788" y="1225826"/>
            <a:ext cx="7886700" cy="37094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Problem statement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Vision for object 6D pose estimation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Camera calibration(extrinsic)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Detectron Mask R-CNN tutorial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F21C"/>
              </a:buClr>
              <a:buSzPts val="2100"/>
              <a:buFont typeface="Noto Sans Symbols"/>
              <a:buChar char="▪"/>
            </a:pPr>
            <a:r>
              <a:rPr lang="en-US"/>
              <a:t>Vision for grasp tuning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Real data Grasp features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143" y="2096575"/>
            <a:ext cx="2724832" cy="20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75" y="2096575"/>
            <a:ext cx="2699674" cy="20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975" y="2096575"/>
            <a:ext cx="2870995" cy="20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Vision for Grasp Tuning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Gripper adjustment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613" y="1654725"/>
            <a:ext cx="5249070" cy="32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628650" y="2076591"/>
            <a:ext cx="7886700" cy="55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A18"/>
              </a:buClr>
              <a:buSzPts val="2800"/>
              <a:buFont typeface="Arial"/>
              <a:buNone/>
            </a:pPr>
            <a:r>
              <a:rPr lang="en-US" sz="2800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The Problem</a:t>
            </a:r>
            <a:endParaRPr/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Getting a robot to pick items up (grasp them) in household environment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 multilevel problem that requires multiple systems working in unison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Ability to run inference remotely since the hardware required will not be available directly on the robot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Our Solution</a:t>
            </a:r>
            <a:endParaRPr/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Detectron’s Mask R-CNN algorithm in order to get semantic segmentation and object classification with localization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DenseFusion 6 DOF pose estimation algorithm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Grasp Tuning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Use HTTP GET/POST in order to run both networks and send/receive information to/from them remotely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DenseFusion 6 DoF Pose Estimation</a:t>
            </a:r>
            <a:endParaRPr/>
          </a:p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In order to grasp objects, we need their 6 DoF pose which includes 7 values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Estimates X, Y, Z coordinates along with the 4 Quaternion values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Gives orientation and position in order to grasp object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Needs object localization, camera calibration and mask in order to work properly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DenseFusion 6 DoF Pose Estimation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25225"/>
            <a:ext cx="7886701" cy="35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Camera Calibration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863" y="1325225"/>
            <a:ext cx="508635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425" y="1325225"/>
            <a:ext cx="15430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4775" y="3556988"/>
            <a:ext cx="10763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3050" y="3299813"/>
            <a:ext cx="21621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0925" y="3557000"/>
            <a:ext cx="2434722" cy="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117950" y="4633325"/>
            <a:ext cx="2855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6747"/>
                </a:solidFill>
                <a:latin typeface="Calibri"/>
                <a:ea typeface="Calibri"/>
                <a:cs typeface="Calibri"/>
                <a:sym typeface="Calibri"/>
              </a:rPr>
              <a:t>https://github.com/EmaroLab/.</a:t>
            </a:r>
            <a:endParaRPr b="0" i="0" sz="1400" u="none" cap="none" strike="noStrike">
              <a:solidFill>
                <a:srgbClr val="0067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585788" y="576403"/>
            <a:ext cx="7886700" cy="62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Detectron Mask R-CNN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85788" y="1325217"/>
            <a:ext cx="7886700" cy="3610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50" y="1428863"/>
            <a:ext cx="3641984" cy="22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428863"/>
            <a:ext cx="3795900" cy="228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585788" y="576403"/>
            <a:ext cx="7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lang="en-US" sz="2800"/>
              <a:t>What is Detectron?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85788" y="1325217"/>
            <a:ext cx="7886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Detectron is Facebook AI Research’s (FAIR) software system that implements state-of-the-art object detection algorithms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Inlcudes newest versions of Faster R-CNN, Mask R-CNN, and DensePose Human Pose Estimation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Built using Python and powered using Caffe2 which is now rolled into PyTorch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Noto Sans Symbols"/>
              <a:buChar char="▪"/>
            </a:pPr>
            <a:r>
              <a:rPr lang="en-US"/>
              <a:t>Allows use of multiple algorithms with different configuration files, has many pretrained models available, and is well documented so getting it up and running is fairly easy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